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77" r:id="rId6"/>
    <p:sldId id="278" r:id="rId7"/>
    <p:sldId id="261" r:id="rId8"/>
    <p:sldId id="264" r:id="rId9"/>
    <p:sldId id="262" r:id="rId10"/>
    <p:sldId id="290" r:id="rId11"/>
    <p:sldId id="263" r:id="rId12"/>
    <p:sldId id="284" r:id="rId13"/>
    <p:sldId id="286" r:id="rId14"/>
    <p:sldId id="287" r:id="rId15"/>
    <p:sldId id="288" r:id="rId16"/>
    <p:sldId id="285" r:id="rId17"/>
    <p:sldId id="274" r:id="rId18"/>
    <p:sldId id="266" r:id="rId19"/>
    <p:sldId id="279" r:id="rId20"/>
    <p:sldId id="267" r:id="rId21"/>
    <p:sldId id="280" r:id="rId22"/>
    <p:sldId id="268" r:id="rId23"/>
    <p:sldId id="281" r:id="rId24"/>
    <p:sldId id="282" r:id="rId25"/>
    <p:sldId id="269" r:id="rId26"/>
    <p:sldId id="283" r:id="rId27"/>
    <p:sldId id="275" r:id="rId28"/>
    <p:sldId id="289" r:id="rId29"/>
    <p:sldId id="270" r:id="rId30"/>
    <p:sldId id="271" r:id="rId31"/>
    <p:sldId id="27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>
      <p:cViewPr varScale="1">
        <p:scale>
          <a:sx n="109" d="100"/>
          <a:sy n="109" d="100"/>
        </p:scale>
        <p:origin x="16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23918884086647"/>
          <c:y val="5.492149110391515E-2"/>
          <c:w val="0.66117005888556135"/>
          <c:h val="0.884708625868793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CF-4099-AC98-F53B28D6F5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0%</c:formatCode>
                <c:ptCount val="4"/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CF-4099-AC98-F53B28D6F50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2" formatCode="0%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CF-4099-AC98-F53B28D6F5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8450688"/>
        <c:axId val="38429824"/>
      </c:barChart>
      <c:catAx>
        <c:axId val="38450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429824"/>
        <c:crosses val="autoZero"/>
        <c:auto val="1"/>
        <c:lblAlgn val="ctr"/>
        <c:lblOffset val="100"/>
        <c:noMultiLvlLbl val="0"/>
      </c:catAx>
      <c:valAx>
        <c:axId val="384298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84506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84-4656-B928-217AB959A26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0%</c:formatCode>
                <c:ptCount val="4"/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84-4656-B928-217AB959A26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2" formatCode="0%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84-4656-B928-217AB959A2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76845056"/>
        <c:axId val="76846592"/>
      </c:barChart>
      <c:catAx>
        <c:axId val="76845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6846592"/>
        <c:crosses val="autoZero"/>
        <c:auto val="1"/>
        <c:lblAlgn val="ctr"/>
        <c:lblOffset val="100"/>
        <c:noMultiLvlLbl val="0"/>
      </c:catAx>
      <c:valAx>
        <c:axId val="768465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68450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Начало ученого года</c:v>
                </c:pt>
                <c:pt idx="3">
                  <c:v>Конец учебного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0.2</c:v>
                </c:pt>
                <c:pt idx="3" formatCode="0%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23-441A-BA8F-016507191A2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Начало ученого года</c:v>
                </c:pt>
                <c:pt idx="3">
                  <c:v>Конец учебного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%">
                  <c:v>0.4</c:v>
                </c:pt>
                <c:pt idx="3" formatCode="0%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23-441A-BA8F-016507191A2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Начало ученого года</c:v>
                </c:pt>
                <c:pt idx="3">
                  <c:v>Конец учебного года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 formatCode="0%">
                  <c:v>0.4</c:v>
                </c:pt>
                <c:pt idx="3" formatCode="0%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23-441A-BA8F-016507191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71516544"/>
        <c:axId val="71518080"/>
      </c:barChart>
      <c:catAx>
        <c:axId val="71516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1518080"/>
        <c:crosses val="autoZero"/>
        <c:auto val="1"/>
        <c:lblAlgn val="ctr"/>
        <c:lblOffset val="100"/>
        <c:noMultiLvlLbl val="0"/>
      </c:catAx>
      <c:valAx>
        <c:axId val="715180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15165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ocdog1973@mail.ru" TargetMode="External"/><Relationship Id="rId2" Type="http://schemas.openxmlformats.org/officeDocument/2006/relationships/hyperlink" Target="mailto:dou.30.buz@yandex.ru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877432"/>
            <a:ext cx="7672414" cy="3082321"/>
          </a:xfrm>
        </p:spPr>
        <p:txBody>
          <a:bodyPr>
            <a:normAutofit fontScale="90000"/>
          </a:bodyPr>
          <a:lstStyle/>
          <a:p>
            <a:pPr algn="ctr">
              <a:spcAft>
                <a:spcPts val="800"/>
              </a:spcAft>
            </a:pPr>
            <a:r>
              <a:rPr lang="ru-RU" sz="27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kern="1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</a:t>
            </a:r>
            <a:br>
              <a:rPr lang="ru-RU" sz="3600" kern="1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kern="1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«Формирование основ финансовой грамотности у старших дошкольников через игровую деятельность»</a:t>
            </a:r>
            <a:r>
              <a:rPr lang="ru-RU" sz="2700" kern="1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kern="1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7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3789040"/>
            <a:ext cx="4429726" cy="142876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ru-RU" sz="1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Инициатор проекта:</a:t>
            </a:r>
            <a:endParaRPr lang="ru-RU" sz="1800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ru-RU" sz="1800" i="1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Чернышёва</a:t>
            </a:r>
            <a:r>
              <a:rPr lang="ru-RU" sz="1800" i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Татьяна </a:t>
            </a:r>
            <a:r>
              <a:rPr lang="ru-RU" sz="18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Юрьевна, </a:t>
            </a:r>
            <a:r>
              <a:rPr lang="ru-RU" sz="1800" i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МДОБУ «Детский сад № 30»</a:t>
            </a:r>
            <a:endParaRPr lang="ru-RU" sz="1800" i="1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404664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бюджетное учреждение города Бузулука «Детский сад № 30»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62373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004" y="0"/>
            <a:ext cx="8181996" cy="6128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42852"/>
            <a:ext cx="8572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Способ достижения обозначенной цели: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Этап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Организационный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Изучение справочной, методической, энциклопедической литературы. Подбор литературы для детей по тематике. Обновление РППС. Создание мотивации для реализации проекта.</a:t>
            </a:r>
          </a:p>
        </p:txBody>
      </p:sp>
      <p:pic>
        <p:nvPicPr>
          <p:cNvPr id="2253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43182"/>
            <a:ext cx="5598131" cy="3143248"/>
          </a:xfrm>
          <a:prstGeom prst="rect">
            <a:avLst/>
          </a:prstGeom>
          <a:noFill/>
        </p:spPr>
      </p:pic>
      <p:pic>
        <p:nvPicPr>
          <p:cNvPr id="22532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040907"/>
            <a:ext cx="4357686" cy="48170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ctr">
              <a:buAutoNum type="arabicPlain" startAt="2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практический</a:t>
            </a:r>
          </a:p>
          <a:p>
            <a:pPr marL="342900" indent="-34290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Реализация проектных мероприятий. </a:t>
            </a:r>
          </a:p>
        </p:txBody>
      </p:sp>
      <p:pic>
        <p:nvPicPr>
          <p:cNvPr id="36866" name="Picture 2" descr="C:\Users\Бусурманин\Desktop\17254424303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3143254" cy="4191005"/>
          </a:xfrm>
          <a:prstGeom prst="rect">
            <a:avLst/>
          </a:prstGeom>
          <a:noFill/>
        </p:spPr>
      </p:pic>
      <p:pic>
        <p:nvPicPr>
          <p:cNvPr id="36867" name="Picture 3" descr="C:\Users\Бусурманин\Desktop\17254424303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285992"/>
            <a:ext cx="2964477" cy="3952636"/>
          </a:xfrm>
          <a:prstGeom prst="rect">
            <a:avLst/>
          </a:prstGeom>
          <a:noFill/>
        </p:spPr>
      </p:pic>
      <p:pic>
        <p:nvPicPr>
          <p:cNvPr id="36868" name="Picture 4" descr="C:\Users\Бусурманин\Desktop\17254424303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142" y="1071546"/>
            <a:ext cx="2928858" cy="3905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ctr">
              <a:buAutoNum type="arabicPlain" startAt="2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практический</a:t>
            </a:r>
          </a:p>
          <a:p>
            <a:pPr marL="342900" indent="-34290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Реализация проектных мероприятий. </a:t>
            </a:r>
          </a:p>
        </p:txBody>
      </p:sp>
      <p:pic>
        <p:nvPicPr>
          <p:cNvPr id="37890" name="Picture 2" descr="C:\Users\Бусурманин\Desktop\1725442430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28670"/>
            <a:ext cx="4214842" cy="5619790"/>
          </a:xfrm>
          <a:prstGeom prst="rect">
            <a:avLst/>
          </a:prstGeom>
          <a:noFill/>
        </p:spPr>
      </p:pic>
      <p:pic>
        <p:nvPicPr>
          <p:cNvPr id="37891" name="Picture 3" descr="C:\Users\Бусурманин\Desktop\17254424303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8456" y="1000108"/>
            <a:ext cx="4125544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 Этап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Заключительный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Подведение итогов реализации проекта: </a:t>
            </a:r>
          </a:p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«Финансовая грамотность»</a:t>
            </a:r>
            <a:endParaRPr lang="ru-RU" sz="2400" dirty="0"/>
          </a:p>
        </p:txBody>
      </p:sp>
      <p:pic>
        <p:nvPicPr>
          <p:cNvPr id="38915" name="Picture 3" descr="C:\Users\Бусурманин\Desktop\1725446290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786058"/>
            <a:ext cx="5429256" cy="4071942"/>
          </a:xfrm>
          <a:prstGeom prst="rect">
            <a:avLst/>
          </a:prstGeom>
          <a:noFill/>
        </p:spPr>
      </p:pic>
      <p:pic>
        <p:nvPicPr>
          <p:cNvPr id="5" name="Picture 2" descr="C:\Users\Бусурманин\Desktop\17254462907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7298"/>
            <a:ext cx="3724580" cy="4945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 Этап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Заключительный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Подведение итогов реализации проекта: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Альбом «Деньги разных стран»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Бусурманин\Desktop\Конкурс профориентация\1725527964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71612"/>
            <a:ext cx="3203659" cy="4476728"/>
          </a:xfrm>
          <a:prstGeom prst="rect">
            <a:avLst/>
          </a:prstGeom>
          <a:noFill/>
        </p:spPr>
      </p:pic>
      <p:pic>
        <p:nvPicPr>
          <p:cNvPr id="1027" name="Picture 3" descr="C:\Users\Бусурманин\Desktop\Конкурс профориентация\17255280579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571612"/>
            <a:ext cx="3272648" cy="4786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572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 Этап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Заключительный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Подведение итогов реализации проекта: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Методические разработки мероприятий для детей и родителей по теме проекта.                                      </a:t>
            </a:r>
          </a:p>
          <a:p>
            <a:r>
              <a:rPr lang="ru-RU" sz="2400" dirty="0" smtClean="0"/>
              <a:t> </a:t>
            </a:r>
            <a:endParaRPr lang="ru-RU" sz="2400" dirty="0"/>
          </a:p>
        </p:txBody>
      </p:sp>
      <p:pic>
        <p:nvPicPr>
          <p:cNvPr id="35844" name="Picture 4" descr="C:\Users\Бусурманин\Desktop\1725442430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786" y="1809715"/>
            <a:ext cx="3786214" cy="5048285"/>
          </a:xfrm>
          <a:prstGeom prst="rect">
            <a:avLst/>
          </a:prstGeom>
          <a:noFill/>
        </p:spPr>
      </p:pic>
      <p:sp>
        <p:nvSpPr>
          <p:cNvPr id="17410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Необходимые ресурсы для реализации проекта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642918"/>
            <a:ext cx="8358246" cy="6135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2200" i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Информационное обеспечение:</a:t>
            </a:r>
          </a:p>
          <a:p>
            <a:pPr indent="450215" algn="just">
              <a:spcAft>
                <a:spcPts val="800"/>
              </a:spcAft>
            </a:pPr>
            <a:r>
              <a:rPr lang="ru-RU" sz="22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Учебные и методические материалы: конспекты занятий, иллюстративные материалы, продуктивные материалы для творчества (бумага, краски и др.).</a:t>
            </a:r>
          </a:p>
          <a:p>
            <a:pPr indent="450215" algn="just">
              <a:spcAft>
                <a:spcPts val="800"/>
              </a:spcAft>
            </a:pPr>
            <a:r>
              <a:rPr lang="ru-RU" sz="22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Игровые и учебные пособия: дидактические и настольно-печатные игры, атрибуты для сюжетно-ролевых игр.</a:t>
            </a:r>
          </a:p>
          <a:p>
            <a:pPr indent="450215" algn="just">
              <a:spcAft>
                <a:spcPts val="800"/>
              </a:spcAft>
            </a:pPr>
            <a:r>
              <a:rPr lang="ru-RU" sz="22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Цифровые и интернет-ресурсы: доступ к </a:t>
            </a:r>
            <a:r>
              <a:rPr lang="ru-RU" sz="22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мультимедийным</a:t>
            </a:r>
            <a:r>
              <a:rPr lang="ru-RU" sz="22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образовательным программам, обучающим видео, презентациям и слайд-шоу для разнообразия процесса обучения.</a:t>
            </a:r>
            <a:r>
              <a:rPr lang="ru-RU" sz="2200" i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50215" algn="just">
              <a:spcAft>
                <a:spcPts val="800"/>
              </a:spcAft>
            </a:pPr>
            <a:r>
              <a:rPr lang="ru-RU" sz="2200" i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Игровая экономическая зона:</a:t>
            </a:r>
          </a:p>
          <a:p>
            <a:pPr indent="450215" algn="just">
              <a:spcAft>
                <a:spcPts val="800"/>
              </a:spcAft>
            </a:pPr>
            <a:r>
              <a:rPr lang="ru-RU" sz="22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 зоны: Игровая экономическая зона должна включать дидактические игры, таблицы с кроссвордами, иллюстрации, коллекцию монет и купюр разных стран, а также атрибуты для сюжетно-ролевых игр.</a:t>
            </a:r>
          </a:p>
          <a:p>
            <a:pPr indent="450215" algn="just">
              <a:spcAft>
                <a:spcPts val="800"/>
              </a:spcAft>
            </a:pPr>
            <a:endParaRPr lang="ru-RU" sz="2000" kern="100" dirty="0" smtClean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4296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Сентябрь</a:t>
            </a:r>
          </a:p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Блок «Потребности и возможности»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Беседа «Экономика и мы»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Чтение сказки «Сказка о рыбаке и рыбке»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Беседа «Потребности. Какие они?»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Беседа «Мои потребности»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Виртуальная экскурсия в магазин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928934"/>
            <a:ext cx="4773770" cy="3688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71480"/>
            <a:ext cx="8643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Октябрь</a:t>
            </a:r>
          </a:p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Блок «Потребности и возможности»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Чтение и инсценировка сказки «Сивка-бурка»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 «Заветные желания»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Д/и «Собираясь в дальний путь…»</a:t>
            </a:r>
            <a:endParaRPr lang="ru-RU" sz="2400" dirty="0"/>
          </a:p>
        </p:txBody>
      </p:sp>
      <p:pic>
        <p:nvPicPr>
          <p:cNvPr id="2050" name="Picture 2" descr="C:\Users\Бусурманин\Desktop\Конкурс профориентация\1725527964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0144" y="2466980"/>
            <a:ext cx="5193856" cy="43910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428605"/>
            <a:ext cx="7643866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Команда проекта</a:t>
            </a:r>
          </a:p>
          <a:p>
            <a:r>
              <a:rPr lang="ru-RU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ФИО руководителя проекта: </a:t>
            </a:r>
            <a:r>
              <a:rPr lang="ru-RU" sz="2400" i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Васильева М.С.</a:t>
            </a:r>
            <a:br>
              <a:rPr lang="ru-RU" sz="2400" i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 (полностью): </a:t>
            </a:r>
            <a:r>
              <a:rPr lang="ru-RU" sz="2400" i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Заведующий</a:t>
            </a:r>
            <a:br>
              <a:rPr lang="ru-RU" sz="2400" i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Контактный телефон:</a:t>
            </a:r>
            <a:r>
              <a:rPr lang="ru-RU" sz="2400" i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+7 – 922 –534 – 08 – 81 </a:t>
            </a:r>
            <a:r>
              <a:rPr lang="ru-RU" sz="24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e-mail</a:t>
            </a:r>
            <a:r>
              <a:rPr lang="en-US" sz="24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4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dou.30.buz@yandex.ru</a:t>
            </a:r>
            <a:r>
              <a:rPr lang="ru-RU" sz="24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ФИО администратора проекта: </a:t>
            </a:r>
            <a:r>
              <a:rPr lang="ru-RU" sz="2400" i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Ефимова Е.А.</a:t>
            </a:r>
            <a:br>
              <a:rPr lang="ru-RU" sz="2400" i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 (полностью): </a:t>
            </a:r>
            <a:r>
              <a:rPr lang="ru-RU" sz="2400" i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Старший воспитатель</a:t>
            </a:r>
            <a:br>
              <a:rPr lang="ru-RU" sz="2400" i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Контактный телефон: </a:t>
            </a:r>
            <a:r>
              <a:rPr lang="ru-RU" sz="2400" i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+7 – 922 –541 – 16 – 55 </a:t>
            </a:r>
            <a:r>
              <a:rPr lang="ru-RU" sz="24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e-mail:</a:t>
            </a:r>
            <a:r>
              <a:rPr lang="ru-RU" sz="24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locdog1973@mail.ru</a:t>
            </a:r>
            <a:r>
              <a:rPr lang="ru-RU" sz="24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sz="2400" kern="1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ФИО члена рабочей группы проекта: </a:t>
            </a:r>
            <a:r>
              <a:rPr lang="ru-RU" sz="2400" i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Чернышёва Т.Ю.</a:t>
            </a:r>
          </a:p>
          <a:p>
            <a:r>
              <a:rPr lang="ru-RU" sz="24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 (полностью): </a:t>
            </a:r>
            <a:r>
              <a:rPr lang="ru-RU" sz="2400" i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</a:p>
          <a:p>
            <a:r>
              <a:rPr lang="ru-RU" sz="24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Контактный телефон:</a:t>
            </a:r>
            <a:r>
              <a:rPr lang="ru-RU" sz="2400" i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+7 – 922 – 854 – 79 – 23</a:t>
            </a:r>
            <a:endParaRPr lang="ru-RU" sz="2400" kern="1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e-mail</a:t>
            </a:r>
            <a:r>
              <a:rPr lang="ru-RU" sz="24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kern="100" dirty="0" smtClean="0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ttchernyshiova@yandex.ru</a:t>
            </a:r>
            <a:endParaRPr lang="ru-RU" sz="2400" kern="100" dirty="0" smtClean="0">
              <a:solidFill>
                <a:schemeClr val="accent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400" kern="1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4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1"/>
            <a:ext cx="8072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Ноябрь </a:t>
            </a:r>
          </a:p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Блок «Деньги»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Беседа «Деньги и их роль в жизни»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Драматизация сказки «Лисичка со скалочкой»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Рисование «Профессии моих родителей»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С/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игра «Банк»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4242" y="2714620"/>
            <a:ext cx="2929758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Users\Бусурманин\Desktop\Конкурс профориентация\17255080831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857496"/>
            <a:ext cx="4857752" cy="3643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52"/>
            <a:ext cx="86439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Декабрь</a:t>
            </a:r>
          </a:p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Блок «Реклама»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Презентация «Деньги и товары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Д/и «Супермаркет»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Сказка Г.Х. Андерсена «Огниво»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Дизайн «Реклама товара»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Виртуальная экскурсия по улицам города «Реклама»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4850" y="2786058"/>
            <a:ext cx="5269150" cy="4071942"/>
          </a:xfrm>
          <a:prstGeom prst="rect">
            <a:avLst/>
          </a:prstGeom>
          <a:noFill/>
        </p:spPr>
      </p:pic>
      <p:sp>
        <p:nvSpPr>
          <p:cNvPr id="13316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35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Январь</a:t>
            </a:r>
          </a:p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Блок «Бюджет семьи. Доходы и расходы»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Беседа «В гостях у экономистов»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С/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игра «Торговый центр»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Беседа «Мой вклад в бюджет семьи»</a:t>
            </a:r>
          </a:p>
        </p:txBody>
      </p:sp>
      <p:pic>
        <p:nvPicPr>
          <p:cNvPr id="3074" name="Picture 2" descr="C:\Users\Бусурманин\Desktop\Конкурс профориентация\17255280579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4198" y="2547364"/>
            <a:ext cx="6119802" cy="4310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715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Февраль</a:t>
            </a:r>
          </a:p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Блок «Разумное потребление ресурсов»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 «Накопление и потребление»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Д/и «Доходы семьи»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Виртуальная экскурсия «Хочу и надо»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Беседа «Экономим тепло»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47" y="2659450"/>
            <a:ext cx="5929353" cy="41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929058" y="3143248"/>
            <a:ext cx="4714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Раздел 1. ПОТРЕБНОСТИ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 1.1. ЧТО ТАКОЕ ПОТРЕБНОСТИ?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3714752"/>
            <a:ext cx="4714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Играем в лото «Заветные желания»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071942"/>
            <a:ext cx="3287484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87868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Март </a:t>
            </a:r>
          </a:p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Блок «Труд. Профессии»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Чтение сказки «Колосок»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Презентация «Заводы»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 «Юный бизнесмен»</a:t>
            </a:r>
            <a:endParaRPr lang="ru-RU" dirty="0"/>
          </a:p>
        </p:txBody>
      </p:sp>
      <p:pic>
        <p:nvPicPr>
          <p:cNvPr id="4098" name="Picture 2" descr="C:\Users\Бусурманин\Desktop\Конкурс профориентация\17255080831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0581" y="1000108"/>
            <a:ext cx="4393419" cy="5857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71480"/>
            <a:ext cx="8429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Апрель</a:t>
            </a:r>
          </a:p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Блок «Научим экономике друзей»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С/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игра «Почта гнома «Эконома»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С/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игра «Агентство недвижимости»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Игра-путешествие «На необитаемом острове»</a:t>
            </a:r>
          </a:p>
        </p:txBody>
      </p:sp>
      <p:pic>
        <p:nvPicPr>
          <p:cNvPr id="4098" name="Picture 2" descr="C:\Users\Бусурманин\Desktop\Конкурс профориентация\17255279646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769090"/>
            <a:ext cx="5429256" cy="4088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715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Май</a:t>
            </a:r>
          </a:p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Блок «Что мы узнали?»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 «Путешествие капельки»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Беседа «Как выращивают хлеб?»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Викторина по итогам года</a:t>
            </a:r>
          </a:p>
        </p:txBody>
      </p:sp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551917"/>
            <a:ext cx="5572132" cy="4306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1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ситуации «Как стало». </a:t>
            </a:r>
          </a:p>
          <a:p>
            <a:pPr algn="ctr"/>
            <a:r>
              <a:rPr lang="ru-RU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71480"/>
            <a:ext cx="9144000" cy="6027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90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проекта «Формирование основ финансовой грамотности у старших дошкольников через игровую деятельность» достигнуты следующие научно обоснованные эффекты:</a:t>
            </a:r>
          </a:p>
          <a:p>
            <a:pPr marL="37980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ru-RU" sz="24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понимания финансовых понятий: Дети приобрели основные знания о денежных средствах и их функциях.</a:t>
            </a:r>
          </a:p>
          <a:p>
            <a:pPr marL="37980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ru-RU" sz="24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практических финансовых навыков: Через участие в практических занятиях и играх дети овладели навыками планирования бюджета, принятия финансовых решений и управления ресурсами.</a:t>
            </a:r>
          </a:p>
          <a:p>
            <a:pPr marL="37980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ru-RU" sz="24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Осознание связи между экономическими и этическими категориями: Дети начали понимать взаимосвязь между трудом, денежными средствами и этическими ценностями, такими как честность и бережливость, что позволило интегрировать моральные принципы в экономическое поведение.</a:t>
            </a:r>
          </a:p>
          <a:p>
            <a:pPr marL="379800" indent="-342900" algn="just">
              <a:spcAft>
                <a:spcPts val="800"/>
              </a:spcAft>
            </a:pPr>
            <a:endParaRPr lang="ru-RU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5984" y="357166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«Как стало» </a:t>
            </a:r>
            <a:endParaRPr lang="ru-RU" sz="2400" dirty="0"/>
          </a:p>
        </p:txBody>
      </p:sp>
      <p:pic>
        <p:nvPicPr>
          <p:cNvPr id="2053" name="Picture 5" descr="C:\Users\Бусурманин\Downloads\1725516411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785794"/>
            <a:ext cx="3643320" cy="4857760"/>
          </a:xfrm>
          <a:prstGeom prst="rect">
            <a:avLst/>
          </a:prstGeom>
          <a:noFill/>
        </p:spPr>
      </p:pic>
      <p:pic>
        <p:nvPicPr>
          <p:cNvPr id="2054" name="Picture 6" descr="C:\Users\Бусурманин\Downloads\17255164110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86130" cy="4381507"/>
          </a:xfrm>
          <a:prstGeom prst="rect">
            <a:avLst/>
          </a:prstGeom>
          <a:noFill/>
        </p:spPr>
      </p:pic>
      <p:pic>
        <p:nvPicPr>
          <p:cNvPr id="2055" name="Picture 7" descr="C:\Users\Бусурманин\Downloads\17255164110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0779" y="3000372"/>
            <a:ext cx="2893221" cy="3857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428604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Диагностика на основе программ экономического воспитания детей А.Д. Шатовой «Дошкольник и экономика» и Е.А.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Курак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«Экономическое воспитание дошкольников».</a:t>
            </a:r>
            <a:endParaRPr lang="ru-RU" sz="2400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828800" y="1828800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43042" y="5214950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Рисунок 2. Оценка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основ финансовой грамотности у группы детей после реализации проекта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85728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642918"/>
            <a:ext cx="8286808" cy="6699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>
              <a:spcAft>
                <a:spcPts val="800"/>
              </a:spcAft>
              <a:buNone/>
            </a:pPr>
            <a:r>
              <a:rPr lang="ru-RU" sz="24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Целевая аудитория проекта «Формирование основ финансовой грамотности у старших дошкольников» включает:</a:t>
            </a:r>
            <a:endParaRPr lang="ru-RU" sz="2400" b="1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24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Старшие дошкольники (5-7 лет)</a:t>
            </a:r>
            <a:endParaRPr lang="ru-RU" sz="2400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24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 и опекуны</a:t>
            </a:r>
            <a:endParaRPr lang="ru-RU" sz="2400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24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 и воспитатели</a:t>
            </a:r>
          </a:p>
          <a:p>
            <a:pPr indent="450215" algn="just">
              <a:spcAft>
                <a:spcPts val="800"/>
              </a:spcAft>
            </a:pPr>
            <a:r>
              <a:rPr lang="ru-RU" sz="24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Данный проект </a:t>
            </a:r>
            <a:r>
              <a:rPr lang="ru-RU" sz="24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часть национальной программы «Финансовая грамотность населения», которая направлена на повышение уровня финансового образования в России. Проект может способствовать формированию финансово грамотного общества с ранних лет, закладывая основу для будущего экономически осведомленного и ответственного поколения. </a:t>
            </a:r>
          </a:p>
          <a:p>
            <a:pPr indent="450215" algn="just">
              <a:spcAft>
                <a:spcPts val="800"/>
              </a:spcAft>
            </a:pPr>
            <a:endParaRPr lang="ru-RU" sz="1600" b="1" kern="1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endParaRPr lang="ru-RU" sz="1600" b="1" kern="1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endParaRPr lang="ru-RU" sz="1600" b="1" kern="1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endParaRPr lang="ru-RU" sz="1600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828800" y="1500174"/>
          <a:ext cx="6243662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4282" y="214290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Диагностика на основе программ экономического воспитания детей А.Д. Шатовой «Дошкольник и экономика» и Е.А.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Курак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«Экономическое воспитание дошкольников».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14414" y="5500702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Рисунок 3. Сравнительная оценка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основ финансовой грамотности у группы детей до и после реализации проекта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071546"/>
            <a:ext cx="81439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Вывод: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Реализация проекта позволила детям открыть новый практический опыт, добывать его экспериментальным, поисковым путём, анализировать его и преобразовывать. Дети освоили новые понятия и представления о мире личных и семейных финансов. Процесс изучения основ финансовой грамотности обеспечил тесную связь этического, трудового и экономического воспитания, способствовать становлению ценностных жизненных ориентиров воспитанников.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0C163D6-31F1-2491-BBC4-435DD398A429}"/>
              </a:ext>
            </a:extLst>
          </p:cNvPr>
          <p:cNvSpPr txBox="1">
            <a:spLocks/>
          </p:cNvSpPr>
          <p:nvPr/>
        </p:nvSpPr>
        <p:spPr>
          <a:xfrm>
            <a:off x="571472" y="285728"/>
            <a:ext cx="8072494" cy="3571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450215" algn="ctr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ситуации «Как было»</a:t>
            </a:r>
            <a:r>
              <a:rPr kumimoji="0" lang="en-US" sz="24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642918"/>
            <a:ext cx="85725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Проблема проекта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Федеральный государственный образовательный стандарт дошкольного образования ставит задачу формирования общей культуры личности детей. Экономическая культура личности дошкольника характеризуется наличием первичных представлений об экономических категориях, интеллектуальных и нравственных качествах (бережливость, рачительность, смекалка, трудолюбие, умение планировать дела, осуждение жадности и расточительности). Без сформированных первичных экономических представлений невозможно формирование финансовой грамотности. 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1233" y="4357694"/>
            <a:ext cx="3382767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4296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Финансовая грамотность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–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это психологическое качество человека, показывающее степень его осведомленности в финансовых вопросах, умение зарабатывать и управлять деньгами. 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Финансовая грамотность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– это умение использовать знания и навыки для принятия правильных решений, связанных с деньгами и тратами.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758913"/>
            <a:ext cx="5429256" cy="4099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928670"/>
            <a:ext cx="86439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Среди психологов, педагогов не существует единого взгляда на стандарты обучения финансовой грамотности.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Такие исследователи как Роза Семеновна Буре, Ирина Владимировна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Житко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Любовь Яковлевна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Мусатова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Сергей Яковлевич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Батышев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Юрий Константинович Васильев рассматривают основы финансовой грамотности, как одну из частей трудового воспитания. 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Указанные авторы отмечают, что финансовая грамотность становится одним из необходимых условий его гражданской, трудовой и нравственной зрелости.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Диагностика на основе программ экономического воспитания детей А.Д. Шатовой «Дошкольник и экономика» и Е.А.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Курак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«Экономическое воспитание дошкольников».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71604" y="1857364"/>
          <a:ext cx="6572296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57356" y="5715016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Рисунок 1. Оценка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основ финансовой грамотности у группы детей в начале реализации проекта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14291"/>
            <a:ext cx="821537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основ финансовой грамотности у детей старшего дошкольного возраста через игровую деятельность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основы финансовой грамотности у детей старшего дошкольного возраста.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основы финансовой грамотности дошкольников посредством разнообразных видов детской деятельности.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Расширять знания детей о потребностях, учить понимать, чем отличаются потребности от желаний.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Воспитывать представления о сущности таких нравственных категорий, как экономность, бережливость и честность, благотворительность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Сроки реализации проекта: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сентября 2023 г. - 31 мая 2024 г.</a:t>
            </a:r>
          </a:p>
          <a:p>
            <a:pPr marL="342900" indent="-342900" algn="just"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928670"/>
            <a:ext cx="764386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умение применять в игровой деятельности основные экономические понятия и категории (деньги, цена, товар и т.д.);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умение осознавать и соизмерять свои потребности и возможности;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представление о том, что зарплата – это оплата труда за количество и качество труда;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представления об элементарных правилах финансовой безопасности;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осознание, что главные ценности: жизнь, здоровье, радость  за деньги не купишь.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2695</TotalTime>
  <Words>974</Words>
  <Application>Microsoft Office PowerPoint</Application>
  <PresentationFormat>Экран (4:3)</PresentationFormat>
  <Paragraphs>141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Calibri</vt:lpstr>
      <vt:lpstr>Lucida Sans Unicode</vt:lpstr>
      <vt:lpstr>Times New Roman</vt:lpstr>
      <vt:lpstr>Verdana</vt:lpstr>
      <vt:lpstr>Wingdings 2</vt:lpstr>
      <vt:lpstr>Wingdings 3</vt:lpstr>
      <vt:lpstr>Открытая</vt:lpstr>
      <vt:lpstr>     Проект  «Формирование основ финансовой грамотности у старших дошкольников через игровую деятельность»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Проект «Лучшая профориентационная практика» «Формирование предпосылок финансовой грамотности у старших дошкольников» </dc:title>
  <dc:creator>Дс 30</dc:creator>
  <cp:lastModifiedBy>Пользователь</cp:lastModifiedBy>
  <cp:revision>112</cp:revision>
  <dcterms:created xsi:type="dcterms:W3CDTF">2024-08-21T07:09:00Z</dcterms:created>
  <dcterms:modified xsi:type="dcterms:W3CDTF">2024-09-05T11:10:01Z</dcterms:modified>
</cp:coreProperties>
</file>